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4"/>
  </p:notesMasterIdLst>
  <p:sldIdLst>
    <p:sldId id="256" r:id="rId2"/>
    <p:sldId id="260" r:id="rId3"/>
    <p:sldId id="258" r:id="rId4"/>
    <p:sldId id="259" r:id="rId5"/>
    <p:sldId id="257" r:id="rId6"/>
    <p:sldId id="261" r:id="rId7"/>
    <p:sldId id="263" r:id="rId8"/>
    <p:sldId id="262" r:id="rId9"/>
    <p:sldId id="278" r:id="rId10"/>
    <p:sldId id="264" r:id="rId11"/>
    <p:sldId id="273" r:id="rId12"/>
    <p:sldId id="277" r:id="rId13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  <p:embeddedFont>
      <p:font typeface="High Tower Text" panose="02040502050506030303" pitchFamily="18" charset="0"/>
      <p:regular r:id="rId16"/>
      <p:italic r:id="rId17"/>
    </p:embeddedFont>
    <p:embeddedFont>
      <p:font typeface="Noto Sans" panose="020B0502040504020204" pitchFamily="34" charset="0"/>
      <p:regular r:id="rId18"/>
      <p:bold r:id="rId19"/>
      <p:italic r:id="rId20"/>
      <p:boldItalic r:id="rId21"/>
    </p:embeddedFont>
    <p:embeddedFont>
      <p:font typeface="PT Serif" panose="020A0603040505020204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33" autoAdjust="0"/>
  </p:normalViewPr>
  <p:slideViewPr>
    <p:cSldViewPr snapToGrid="0">
      <p:cViewPr varScale="1">
        <p:scale>
          <a:sx n="52" d="100"/>
          <a:sy n="52" d="100"/>
        </p:scale>
        <p:origin x="850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 It’s like giving your clinic a robot intern that </a:t>
            </a:r>
            <a:r>
              <a:rPr lang="en-US" b="0" i="1" dirty="0">
                <a:solidFill>
                  <a:srgbClr val="FCFCFC"/>
                </a:solidFill>
                <a:effectLst/>
                <a:latin typeface="Inter"/>
              </a:rPr>
              <a:t>never sleeps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, </a:t>
            </a:r>
            <a:r>
              <a:rPr lang="en-US" b="0" i="1" dirty="0">
                <a:solidFill>
                  <a:srgbClr val="FCFCFC"/>
                </a:solidFill>
                <a:effectLst/>
                <a:latin typeface="Inter"/>
              </a:rPr>
              <a:t>never complains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, and </a:t>
            </a:r>
            <a:r>
              <a:rPr lang="en-US" b="0" i="1" dirty="0">
                <a:solidFill>
                  <a:srgbClr val="FCFCFC"/>
                </a:solidFill>
                <a:effectLst/>
                <a:latin typeface="Inter"/>
              </a:rPr>
              <a:t>loves paperwork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. 🤖💖</a:t>
            </a:r>
            <a:endParaRPr dirty="0"/>
          </a:p>
        </p:txBody>
      </p:sp>
      <p:sp>
        <p:nvSpPr>
          <p:cNvPr id="378" name="Google Shape;3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5" name="Google Shape;4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1372"/>
              </a:spcBef>
              <a:spcAft>
                <a:spcPts val="1029"/>
              </a:spcAft>
            </a:pPr>
            <a:r>
              <a:rPr lang="en-US" sz="3600" b="1" i="0" dirty="0">
                <a:solidFill>
                  <a:srgbClr val="FFC000"/>
                </a:solidFill>
                <a:effectLst/>
                <a:latin typeface="Inter"/>
              </a:rPr>
              <a:t>Why Document Intelligence?</a:t>
            </a:r>
          </a:p>
          <a:p>
            <a:pPr marL="1028700" lvl="1" indent="-571500"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3600" b="0" i="0" dirty="0">
                <a:solidFill>
                  <a:srgbClr val="FCFCFC"/>
                </a:solidFill>
                <a:effectLst/>
                <a:latin typeface="Inter"/>
              </a:rPr>
              <a:t>Automatically extracting totals from receipts.</a:t>
            </a:r>
          </a:p>
          <a:p>
            <a:pPr marL="1028700" lvl="1" indent="-571500"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3600" b="0" i="0" dirty="0">
                <a:solidFill>
                  <a:srgbClr val="FCFCFC"/>
                </a:solidFill>
                <a:effectLst/>
                <a:latin typeface="Inter"/>
              </a:rPr>
              <a:t>Sorting emails into spam/inbox.</a:t>
            </a:r>
          </a:p>
          <a:p>
            <a:pPr marL="1028700" lvl="1" indent="-571500"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3600" b="0" i="0" dirty="0">
                <a:solidFill>
                  <a:srgbClr val="FCFCFC"/>
                </a:solidFill>
                <a:effectLst/>
                <a:latin typeface="Inter"/>
              </a:rPr>
              <a:t>Digitizing handwritten notes.</a:t>
            </a:r>
          </a:p>
          <a:p>
            <a:pPr algn="ctr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3600" b="1" i="0" dirty="0">
                <a:solidFill>
                  <a:srgbClr val="FFC000"/>
                </a:solidFill>
                <a:effectLst/>
                <a:latin typeface="Inter"/>
              </a:rPr>
              <a:t>Impact</a:t>
            </a:r>
            <a:r>
              <a:rPr lang="en-US" sz="3600" b="0" i="0" dirty="0">
                <a:solidFill>
                  <a:srgbClr val="FFC000"/>
                </a:solidFill>
                <a:effectLst/>
                <a:latin typeface="Inter"/>
              </a:rPr>
              <a:t>: </a:t>
            </a:r>
            <a:r>
              <a:rPr lang="en-US" sz="3600" b="0" i="0" dirty="0">
                <a:solidFill>
                  <a:srgbClr val="FCFCFC"/>
                </a:solidFill>
                <a:effectLst/>
                <a:latin typeface="Inter"/>
              </a:rPr>
              <a:t>Saves time, reduces errors, and unlocks insights from unstructured data.</a:t>
            </a:r>
            <a:endParaRPr lang="en-US" sz="20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dirty="0">
                <a:solidFill>
                  <a:srgbClr val="FFC000"/>
                </a:solidFill>
              </a:rPr>
              <a:t>Imagine teaching a toddler to recognize cats. You show them lots of cat pictures 🐱, point out features like whiskers and tails, and eventually, they learn to shout “CAT!” when they see one.</a:t>
            </a:r>
          </a:p>
          <a:p>
            <a:endParaRPr lang="en-US" sz="1100" b="1" dirty="0">
              <a:solidFill>
                <a:srgbClr val="FFC000"/>
              </a:solidFill>
            </a:endParaRPr>
          </a:p>
          <a:p>
            <a:r>
              <a:rPr lang="en-US" sz="1100" b="1" dirty="0">
                <a:solidFill>
                  <a:srgbClr val="FFC000"/>
                </a:solidFill>
              </a:rPr>
              <a:t>AI modeling works similarly! It’s like training a “digital brain” by feeding it tons of examples (data) so it can learn patterns and make smart guesses (like spotting cats, predicting weather, or recommending your next Netflix binge).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CFCFC"/>
                </a:solidFill>
                <a:effectLst/>
                <a:latin typeface="Inter"/>
              </a:rPr>
              <a:t>Document Intelligence (DI)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 is the application of </a:t>
            </a:r>
            <a:r>
              <a:rPr lang="en-US" b="1" i="0" dirty="0">
                <a:solidFill>
                  <a:srgbClr val="FCFCFC"/>
                </a:solidFill>
                <a:effectLst/>
                <a:latin typeface="Inter"/>
              </a:rPr>
              <a:t>artificial intelligence (AI)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 and </a:t>
            </a:r>
            <a:r>
              <a:rPr lang="en-US" b="1" i="0" dirty="0">
                <a:solidFill>
                  <a:srgbClr val="FCFCFC"/>
                </a:solidFill>
                <a:effectLst/>
                <a:latin typeface="Inter"/>
              </a:rPr>
              <a:t>machine learning (ML)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 technologies to </a:t>
            </a:r>
            <a:r>
              <a:rPr lang="en-US" b="1" i="0" dirty="0">
                <a:solidFill>
                  <a:srgbClr val="FCFCFC"/>
                </a:solidFill>
                <a:effectLst/>
                <a:latin typeface="Inter"/>
              </a:rPr>
              <a:t>automate the processing, understanding, and analysis of structured and unstructured documents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. It transforms raw text, images, and data within documents into actionable insights, enabling systems to mimic human-like content comprehension.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D1FB5BA5-E463-74E9-327C-672A5E51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2CE10381-DDA3-C9EC-37C7-FBC7221D8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Imagine your messy desk is a pile of medical forms, prescriptions, and scribbled notes. </a:t>
            </a:r>
            <a:r>
              <a:rPr lang="en-US" b="1" i="0" dirty="0">
                <a:solidFill>
                  <a:srgbClr val="FCFCFC"/>
                </a:solidFill>
                <a:effectLst/>
                <a:latin typeface="Inter"/>
              </a:rPr>
              <a:t>AI to the rescue!</a:t>
            </a:r>
            <a:r>
              <a:rPr lang="en-US" b="0" i="0" dirty="0">
                <a:solidFill>
                  <a:srgbClr val="FCFCFC"/>
                </a:solidFill>
                <a:effectLst/>
                <a:latin typeface="Inter"/>
              </a:rPr>
              <a:t> Here’s how it turns chaos into clean, digital magic:</a:t>
            </a:r>
            <a:endParaRPr dirty="0"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1FFB8D86-1256-1BBA-ED87-75635233D8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33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s://www.flickr.com/photos/152824664@N07/30212411048" TargetMode="External"/><Relationship Id="rId5" Type="http://schemas.openxmlformats.org/officeDocument/2006/relationships/hyperlink" Target="https://pxhere.com/id/photo/1366141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8.jpg"/><Relationship Id="rId9" Type="http://schemas.openxmlformats.org/officeDocument/2006/relationships/hyperlink" Target="https://www.wallpaperflare.com/human-brain-in-a-jar-clipart-glass-brown-blue-black-bank-wallpaper-shtx/download/1920x108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roupware-g9.blogspot.com/2018/11/sabemos-diferenciar-ai-machine-learning.html" TargetMode="External"/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12" Type="http://schemas.openxmlformats.org/officeDocument/2006/relationships/hyperlink" Target="https://sat.wikipedia.org/wiki/%E1%B1%A8%E1%B1%9A%E1%B1%B5%E1%B1%9A%E1%B1%B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19.jpg"/><Relationship Id="rId5" Type="http://schemas.openxmlformats.org/officeDocument/2006/relationships/hyperlink" Target="https://www.pexels.com/photo/ai-artificial-intelligence-machine-learning-616020/" TargetMode="External"/><Relationship Id="rId10" Type="http://schemas.openxmlformats.org/officeDocument/2006/relationships/hyperlink" Target="https://www.flickr.com/photos/mikemacmarketing/44405376514" TargetMode="External"/><Relationship Id="rId4" Type="http://schemas.openxmlformats.org/officeDocument/2006/relationships/image" Target="../media/image16.jpe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7167390" y="6489029"/>
            <a:ext cx="4655206" cy="2724713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/>
          <p:cNvGrpSpPr/>
          <p:nvPr/>
        </p:nvGrpSpPr>
        <p:grpSpPr>
          <a:xfrm>
            <a:off x="235562" y="3946090"/>
            <a:ext cx="9385764" cy="1720035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10"/>
          <p:cNvGrpSpPr/>
          <p:nvPr/>
        </p:nvGrpSpPr>
        <p:grpSpPr>
          <a:xfrm>
            <a:off x="211085" y="7546605"/>
            <a:ext cx="7161892" cy="2188526"/>
            <a:chOff x="-530223" y="-782923"/>
            <a:chExt cx="11282100" cy="2918034"/>
          </a:xfrm>
        </p:grpSpPr>
        <p:sp>
          <p:nvSpPr>
            <p:cNvPr id="48" name="Google Shape;48;p10"/>
            <p:cNvSpPr txBox="1"/>
            <p:nvPr/>
          </p:nvSpPr>
          <p:spPr>
            <a:xfrm>
              <a:off x="-530223" y="1448170"/>
              <a:ext cx="9048575" cy="686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48" b="0" i="0" u="none" strike="noStrike" cap="none" dirty="0">
                  <a:solidFill>
                    <a:srgbClr val="FFFFFF"/>
                  </a:solidFill>
                  <a:latin typeface="PT Serif"/>
                  <a:ea typeface="PT Serif"/>
                  <a:cs typeface="PT Serif"/>
                  <a:sym typeface="PT Serif"/>
                </a:rPr>
                <a:t>Power Learn Project Academy</a:t>
              </a:r>
              <a:endParaRPr dirty="0"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10139661" y="-782923"/>
              <a:ext cx="612216" cy="612216"/>
            </a:xfrm>
            <a:custGeom>
              <a:avLst/>
              <a:gdLst/>
              <a:ahLst/>
              <a:cxnLst/>
              <a:rect l="l" t="t" r="r" b="b"/>
              <a:pathLst>
                <a:path w="612216" h="612216" extrusionOk="0">
                  <a:moveTo>
                    <a:pt x="0" y="0"/>
                  </a:moveTo>
                  <a:lnTo>
                    <a:pt x="612216" y="0"/>
                  </a:lnTo>
                  <a:lnTo>
                    <a:pt x="612216" y="612216"/>
                  </a:lnTo>
                  <a:lnTo>
                    <a:pt x="0" y="612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0" name="Google Shape;50;p10"/>
          <p:cNvSpPr txBox="1"/>
          <p:nvPr/>
        </p:nvSpPr>
        <p:spPr>
          <a:xfrm>
            <a:off x="2" y="545881"/>
            <a:ext cx="1322930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dirty="0"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gh Tower Text" panose="02040502050506030303" pitchFamily="18" charset="0"/>
              </a:rPr>
              <a:t>AI MODEL TRAINING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dirty="0"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gh Tower Text" panose="02040502050506030303" pitchFamily="18" charset="0"/>
              </a:rPr>
              <a:t>FOR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dirty="0">
                <a:solidFill>
                  <a:srgbClr val="FCFC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gh Tower Text" panose="02040502050506030303" pitchFamily="18" charset="0"/>
              </a:rPr>
              <a:t>DOCUMENT INTELLIGENCE</a:t>
            </a:r>
            <a:endParaRPr 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igh Tower Text" panose="02040502050506030303" pitchFamily="18" charset="0"/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5878804" y="4415749"/>
            <a:ext cx="4500822" cy="87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8" b="0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By Chakin Kim</a:t>
            </a:r>
            <a:endParaRPr dirty="0"/>
          </a:p>
        </p:txBody>
      </p:sp>
      <p:pic>
        <p:nvPicPr>
          <p:cNvPr id="5" name="Picture 4" descr="A logo with text on it&#10;&#10;AI-generated content may be incorrect.">
            <a:extLst>
              <a:ext uri="{FF2B5EF4-FFF2-40B4-BE49-F238E27FC236}">
                <a16:creationId xmlns:a16="http://schemas.microsoft.com/office/drawing/2014/main" id="{F1544F45-1ECA-42D2-835A-39231DD7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9" y="5988797"/>
            <a:ext cx="4960622" cy="322494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 prst="angle"/>
          </a:sp3d>
        </p:spPr>
      </p:pic>
      <p:pic>
        <p:nvPicPr>
          <p:cNvPr id="6" name="Picture 5" descr="A robot holding a book&#10;&#10;AI-generated content may be incorrect.">
            <a:extLst>
              <a:ext uri="{FF2B5EF4-FFF2-40B4-BE49-F238E27FC236}">
                <a16:creationId xmlns:a16="http://schemas.microsoft.com/office/drawing/2014/main" id="{16033323-1170-1F05-4C62-DB02F2E1E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950" y="-853444"/>
            <a:ext cx="9385764" cy="11903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1057074" y="938287"/>
            <a:ext cx="16173852" cy="8410426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308727" y="1212016"/>
            <a:ext cx="953934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Should You Care?</a:t>
            </a:r>
            <a:endParaRPr lang="en-US" sz="1050" dirty="0"/>
          </a:p>
        </p:txBody>
      </p:sp>
      <p:sp>
        <p:nvSpPr>
          <p:cNvPr id="178" name="Google Shape;178;p18"/>
          <p:cNvSpPr txBox="1"/>
          <p:nvPr/>
        </p:nvSpPr>
        <p:spPr>
          <a:xfrm>
            <a:off x="1308726" y="2825834"/>
            <a:ext cx="476997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71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1. No more lost files: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7534828" y="2790692"/>
            <a:ext cx="4032753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71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2. Speed: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380549" y="6238019"/>
            <a:ext cx="387075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71CB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3. Fewer errors: 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280227" y="3604667"/>
            <a:ext cx="478174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organizes your clinic’s paper avalanche. 🏔️→📂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7518099" y="3455489"/>
            <a:ext cx="434759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Processes forms faster than you can say “stethoscope”! 🏃♂️💨</a:t>
            </a:r>
          </a:p>
        </p:txBody>
      </p:sp>
      <p:sp>
        <p:nvSpPr>
          <p:cNvPr id="184" name="Google Shape;184;p18"/>
          <p:cNvSpPr txBox="1"/>
          <p:nvPr/>
        </p:nvSpPr>
        <p:spPr>
          <a:xfrm>
            <a:off x="4380549" y="7120181"/>
            <a:ext cx="39801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Bye-bye, typos in patient records! 👋❌</a:t>
            </a:r>
            <a:endParaRPr lang="en-US" sz="4000" dirty="0"/>
          </a:p>
        </p:txBody>
      </p:sp>
      <p:pic>
        <p:nvPicPr>
          <p:cNvPr id="10" name="Picture 9" descr="A robot reading a book&#10;&#10;AI-generated content may be incorrect.">
            <a:extLst>
              <a:ext uri="{FF2B5EF4-FFF2-40B4-BE49-F238E27FC236}">
                <a16:creationId xmlns:a16="http://schemas.microsoft.com/office/drawing/2014/main" id="{1D9206FB-BE84-A0D4-745F-AEF10BC0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09" y="1119113"/>
            <a:ext cx="7243133" cy="8869087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DD8CE05-CC70-F626-907D-611E4CFA04A0}"/>
              </a:ext>
            </a:extLst>
          </p:cNvPr>
          <p:cNvSpPr/>
          <p:nvPr/>
        </p:nvSpPr>
        <p:spPr>
          <a:xfrm>
            <a:off x="5737123" y="4070555"/>
            <a:ext cx="1445342" cy="86877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022D418-7B31-9A0D-B083-8C488E676409}"/>
              </a:ext>
            </a:extLst>
          </p:cNvPr>
          <p:cNvSpPr/>
          <p:nvPr/>
        </p:nvSpPr>
        <p:spPr>
          <a:xfrm rot="5400000">
            <a:off x="5329799" y="4976676"/>
            <a:ext cx="1271555" cy="86877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80" grpId="0"/>
      <p:bldP spid="182" grpId="0"/>
      <p:bldP spid="183" grpId="0"/>
      <p:bldP spid="184" grpId="0"/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7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81" name="Google Shape;381;p27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382" name="Google Shape;382;p27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383" name="Google Shape;383;p27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384" name="Google Shape;384;p27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385" name="Google Shape;385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7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387" name="Google Shape;387;p27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88" name="Google Shape;388;p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7"/>
          <p:cNvSpPr txBox="1"/>
          <p:nvPr/>
        </p:nvSpPr>
        <p:spPr>
          <a:xfrm>
            <a:off x="2526315" y="2412299"/>
            <a:ext cx="6743129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dirty="0">
                <a:solidFill>
                  <a:srgbClr val="FCFCFC"/>
                </a:solidFill>
                <a:effectLst/>
                <a:latin typeface="Inter"/>
              </a:rPr>
              <a:t>🎉 </a:t>
            </a:r>
            <a:r>
              <a:rPr lang="en-US" sz="9600" b="1" i="0" dirty="0">
                <a:solidFill>
                  <a:srgbClr val="FCFCFC"/>
                </a:solidFill>
                <a:effectLst/>
                <a:latin typeface="Inter"/>
              </a:rPr>
              <a:t>Fun Fact</a:t>
            </a:r>
            <a:r>
              <a:rPr lang="en-US" sz="9600" b="0" i="0" dirty="0">
                <a:solidFill>
                  <a:srgbClr val="FCFCFC"/>
                </a:solidFill>
                <a:effectLst/>
                <a:latin typeface="Inter"/>
              </a:rPr>
              <a:t>:</a:t>
            </a:r>
            <a:br>
              <a:rPr lang="en-US" sz="9600" dirty="0"/>
            </a:br>
            <a:endParaRPr dirty="0"/>
          </a:p>
        </p:txBody>
      </p:sp>
      <p:sp>
        <p:nvSpPr>
          <p:cNvPr id="390" name="Google Shape;390;p27"/>
          <p:cNvSpPr txBox="1"/>
          <p:nvPr/>
        </p:nvSpPr>
        <p:spPr>
          <a:xfrm>
            <a:off x="1611914" y="4826749"/>
            <a:ext cx="9257647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1" dirty="0">
                <a:solidFill>
                  <a:srgbClr val="FCFCFC"/>
                </a:solidFill>
                <a:effectLst/>
                <a:latin typeface="Inter"/>
              </a:rPr>
              <a:t>AI once read a doctor’s note that said “rest for 2 weeks” as “eat tacos weekly”.</a:t>
            </a:r>
            <a:br>
              <a:rPr lang="en-US" sz="4400" b="0" i="1" dirty="0">
                <a:solidFill>
                  <a:srgbClr val="FCFCFC"/>
                </a:solidFill>
                <a:effectLst/>
                <a:latin typeface="Inter"/>
              </a:rPr>
            </a:br>
            <a:r>
              <a:rPr lang="en-US" sz="4400" b="0" i="1" dirty="0">
                <a:solidFill>
                  <a:srgbClr val="FCFCFC"/>
                </a:solidFill>
                <a:effectLst/>
                <a:latin typeface="Inter"/>
              </a:rPr>
              <a:t>Thankfully, validation rules saved the patient’s diet! 🌮😜</a:t>
            </a:r>
            <a:endParaRPr dirty="0"/>
          </a:p>
        </p:txBody>
      </p:sp>
      <p:cxnSp>
        <p:nvCxnSpPr>
          <p:cNvPr id="391" name="Google Shape;391;p27"/>
          <p:cNvCxnSpPr/>
          <p:nvPr/>
        </p:nvCxnSpPr>
        <p:spPr>
          <a:xfrm>
            <a:off x="2651760" y="4168197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71CB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robot reading a book&#10;&#10;AI-generated content may be incorrect.">
            <a:extLst>
              <a:ext uri="{FF2B5EF4-FFF2-40B4-BE49-F238E27FC236}">
                <a16:creationId xmlns:a16="http://schemas.microsoft.com/office/drawing/2014/main" id="{1E9B1083-F792-E651-6370-29A5142A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94" b="16162"/>
          <a:stretch/>
        </p:blipFill>
        <p:spPr>
          <a:xfrm>
            <a:off x="11509736" y="3322993"/>
            <a:ext cx="6007986" cy="4586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3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98" name="Google Shape;498;p3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499" name="Google Shape;499;p3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500" name="Google Shape;500;p3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501" name="Google Shape;501;p3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502" name="Google Shape;502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31"/>
          <p:cNvSpPr/>
          <p:nvPr/>
        </p:nvSpPr>
        <p:spPr>
          <a:xfrm>
            <a:off x="1293927" y="1470225"/>
            <a:ext cx="11197699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7" name="Google Shape;197;p19"/>
          <p:cNvSpPr txBox="1"/>
          <p:nvPr/>
        </p:nvSpPr>
        <p:spPr>
          <a:xfrm>
            <a:off x="2469236" y="1839347"/>
            <a:ext cx="9843538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HANDS-ON</a:t>
            </a:r>
            <a:endParaRPr dirty="0"/>
          </a:p>
        </p:txBody>
      </p:sp>
      <p:sp>
        <p:nvSpPr>
          <p:cNvPr id="198" name="Google Shape;198;p19"/>
          <p:cNvSpPr txBox="1"/>
          <p:nvPr/>
        </p:nvSpPr>
        <p:spPr>
          <a:xfrm>
            <a:off x="1293927" y="4240029"/>
            <a:ext cx="10386451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Clone this GitHub Repo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C000"/>
                </a:solidFill>
              </a:rPr>
              <a:t>https://github.com/chankjen/AI_MasterClass.git</a:t>
            </a:r>
            <a:endParaRPr sz="3600" dirty="0">
              <a:solidFill>
                <a:srgbClr val="FFC000"/>
              </a:solidFill>
            </a:endParaRPr>
          </a:p>
        </p:txBody>
      </p:sp>
      <p:pic>
        <p:nvPicPr>
          <p:cNvPr id="5" name="Picture 4" descr="A robot sitting at a desk&#10;&#10;AI-generated content may be incorrect.">
            <a:extLst>
              <a:ext uri="{FF2B5EF4-FFF2-40B4-BE49-F238E27FC236}">
                <a16:creationId xmlns:a16="http://schemas.microsoft.com/office/drawing/2014/main" id="{F45A259F-B9DB-E512-989C-306D6454D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58" b="95316" l="7353" r="92157">
                        <a14:foregroundMark x1="7353" y1="61507" x2="8660" y2="91650"/>
                        <a14:foregroundMark x1="24673" y1="57637" x2="55719" y2="54990"/>
                        <a14:foregroundMark x1="55719" y1="54990" x2="58170" y2="54990"/>
                        <a14:foregroundMark x1="19281" y1="60896" x2="56863" y2="59267"/>
                        <a14:foregroundMark x1="74346" y1="64155" x2="74673" y2="90835"/>
                        <a14:foregroundMark x1="71569" y1="95723" x2="64869" y2="95723"/>
                        <a14:foregroundMark x1="58497" y1="60896" x2="62745" y2="60285"/>
                        <a14:foregroundMark x1="19608" y1="62525" x2="51634" y2="59267"/>
                        <a14:foregroundMark x1="51634" y1="59267" x2="56536" y2="59267"/>
                        <a14:foregroundMark x1="46242" y1="59878" x2="56209" y2="58859"/>
                        <a14:foregroundMark x1="56209" y1="58859" x2="59314" y2="60489"/>
                        <a14:foregroundMark x1="57680" y1="60489" x2="47059" y2="60285"/>
                        <a14:foregroundMark x1="47059" y1="60285" x2="45425" y2="58656"/>
                        <a14:foregroundMark x1="45915" y1="62118" x2="26307" y2="61711"/>
                        <a14:foregroundMark x1="26307" y1="61711" x2="25980" y2="61507"/>
                        <a14:foregroundMark x1="20915" y1="66802" x2="62255" y2="61507"/>
                        <a14:foregroundMark x1="42484" y1="42566" x2="44608" y2="50305"/>
                        <a14:foregroundMark x1="27778" y1="51324" x2="34314" y2="51324"/>
                        <a14:foregroundMark x1="27288" y1="48880" x2="33660" y2="48880"/>
                        <a14:foregroundMark x1="27778" y1="52546" x2="34314" y2="51527"/>
                        <a14:foregroundMark x1="32026" y1="52342" x2="36601" y2="51935"/>
                        <a14:foregroundMark x1="34314" y1="51324" x2="31863" y2="51935"/>
                        <a14:foregroundMark x1="32680" y1="50305" x2="34967" y2="49898"/>
                        <a14:foregroundMark x1="68791" y1="46232" x2="74346" y2="37882"/>
                        <a14:foregroundMark x1="74346" y1="37882" x2="72549" y2="28717"/>
                        <a14:foregroundMark x1="64052" y1="15682" x2="76961" y2="15886"/>
                        <a14:foregroundMark x1="76961" y1="15886" x2="76797" y2="16090"/>
                        <a14:foregroundMark x1="57353" y1="12831" x2="58987" y2="18126"/>
                        <a14:foregroundMark x1="80229" y1="8758" x2="81863" y2="16701"/>
                        <a14:foregroundMark x1="57353" y1="11813" x2="59804" y2="17719"/>
                        <a14:foregroundMark x1="64542" y1="38697" x2="74020" y2="37271"/>
                        <a14:foregroundMark x1="74020" y1="37271" x2="77288" y2="37271"/>
                        <a14:foregroundMark x1="54412" y1="24033" x2="55065" y2="37067"/>
                        <a14:foregroundMark x1="83987" y1="19348" x2="85784" y2="31365"/>
                        <a14:foregroundMark x1="85294" y1="20367" x2="86928" y2="31772"/>
                        <a14:foregroundMark x1="86928" y1="31772" x2="86928" y2="31772"/>
                        <a14:foregroundMark x1="86438" y1="33401" x2="84804" y2="36253"/>
                        <a14:foregroundMark x1="95752" y1="27291" x2="92157" y2="39308"/>
                        <a14:foregroundMark x1="92157" y1="39308" x2="91503" y2="39715"/>
                        <a14:foregroundMark x1="90196" y1="41955" x2="83987" y2="46029"/>
                        <a14:foregroundMark x1="81373" y1="44603" x2="84477" y2="50305"/>
                        <a14:foregroundMark x1="81046" y1="60896" x2="83170" y2="67210"/>
                        <a14:foregroundMark x1="60621" y1="69246" x2="53431" y2="82077"/>
                        <a14:foregroundMark x1="60784" y1="47862" x2="64052" y2="51935"/>
                        <a14:foregroundMark x1="51797" y1="50305" x2="53922" y2="52546"/>
                        <a14:foregroundMark x1="53922" y1="50509" x2="51471" y2="49287"/>
                        <a14:foregroundMark x1="60784" y1="76171" x2="61601" y2="90020"/>
                        <a14:foregroundMark x1="78922" y1="73727" x2="80065" y2="89817"/>
                        <a14:foregroundMark x1="78105" y1="27291" x2="77614" y2="25051"/>
                        <a14:foregroundMark x1="61111" y1="27088" x2="64542" y2="26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644" y="5847486"/>
            <a:ext cx="5541887" cy="4446187"/>
          </a:xfrm>
          <a:prstGeom prst="rect">
            <a:avLst/>
          </a:prstGeom>
        </p:spPr>
      </p:pic>
      <p:pic>
        <p:nvPicPr>
          <p:cNvPr id="9" name="Picture 8" descr="A robot holding books&#10;&#10;AI-generated content may be incorrect.">
            <a:extLst>
              <a:ext uri="{FF2B5EF4-FFF2-40B4-BE49-F238E27FC236}">
                <a16:creationId xmlns:a16="http://schemas.microsoft.com/office/drawing/2014/main" id="{FCA19701-B046-9FBB-E5F0-F515F9CCA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55" b="95687" l="6777" r="89587">
                        <a14:foregroundMark x1="7603" y1="42332" x2="9587" y2="44089"/>
                        <a14:foregroundMark x1="6942" y1="41693" x2="6777" y2="42971"/>
                        <a14:foregroundMark x1="34050" y1="75879" x2="31736" y2="89617"/>
                        <a14:foregroundMark x1="31736" y1="89617" x2="29587" y2="90735"/>
                        <a14:foregroundMark x1="36198" y1="94089" x2="30248" y2="94249"/>
                        <a14:foregroundMark x1="61818" y1="95687" x2="67769" y2="94569"/>
                        <a14:foregroundMark x1="49091" y1="4792" x2="55537" y2="6869"/>
                        <a14:foregroundMark x1="55537" y1="6869" x2="55868" y2="7508"/>
                        <a14:foregroundMark x1="52397" y1="3355" x2="49091" y2="4473"/>
                        <a14:foregroundMark x1="60331" y1="7508" x2="62314" y2="10064"/>
                        <a14:foregroundMark x1="40165" y1="13738" x2="40331" y2="16134"/>
                        <a14:foregroundMark x1="62149" y1="17732" x2="62697" y2="20488"/>
                        <a14:foregroundMark x1="62810" y1="17093" x2="61508" y2="20168"/>
                        <a14:backgroundMark x1="62479" y1="22045" x2="64132" y2="21885"/>
                        <a14:backgroundMark x1="62810" y1="21246" x2="62810" y2="21246"/>
                        <a14:backgroundMark x1="62975" y1="20927" x2="62975" y2="20927"/>
                        <a14:backgroundMark x1="62645" y1="21725" x2="62149" y2="22684"/>
                        <a14:backgroundMark x1="62479" y1="20767" x2="62479" y2="22684"/>
                        <a14:backgroundMark x1="63140" y1="20607" x2="62810" y2="21725"/>
                        <a14:backgroundMark x1="49752" y1="94409" x2="49587" y2="88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8671" y="-283606"/>
            <a:ext cx="10490093" cy="10854212"/>
          </a:xfrm>
          <a:prstGeom prst="rect">
            <a:avLst/>
          </a:prstGeom>
        </p:spPr>
      </p:pic>
      <p:pic>
        <p:nvPicPr>
          <p:cNvPr id="10" name="Picture 9" descr="A robot sitting on the floor&#10;&#10;AI-generated content may be incorrect.">
            <a:extLst>
              <a:ext uri="{FF2B5EF4-FFF2-40B4-BE49-F238E27FC236}">
                <a16:creationId xmlns:a16="http://schemas.microsoft.com/office/drawing/2014/main" id="{AD1DF32B-935D-481C-54AD-ABD10E714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-361339" y="5113424"/>
            <a:ext cx="5405217" cy="5405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3" y="-6783236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0996030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623306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1439042" y="6530722"/>
            <a:ext cx="15557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dirty="0">
                <a:solidFill>
                  <a:srgbClr val="FCFCFC"/>
                </a:solidFill>
                <a:effectLst/>
                <a:latin typeface="Inter"/>
              </a:rPr>
              <a:t>FROM CHAOS TO ORDER!</a:t>
            </a:r>
            <a:endParaRPr dirty="0"/>
          </a:p>
        </p:txBody>
      </p:sp>
      <p:pic>
        <p:nvPicPr>
          <p:cNvPr id="3" name="Picture 2" descr="A desk with a computer and a cactus on it&#10;&#10;AI-generated content may be incorrect.">
            <a:extLst>
              <a:ext uri="{FF2B5EF4-FFF2-40B4-BE49-F238E27FC236}">
                <a16:creationId xmlns:a16="http://schemas.microsoft.com/office/drawing/2014/main" id="{BFD65BAF-B68B-A4C1-607B-C5A348389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427" y="1125238"/>
            <a:ext cx="7264670" cy="5081158"/>
          </a:xfrm>
          <a:prstGeom prst="rect">
            <a:avLst/>
          </a:prstGeom>
        </p:spPr>
      </p:pic>
      <p:pic>
        <p:nvPicPr>
          <p:cNvPr id="7" name="Picture 6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9BC8D702-238D-4027-2995-ED574D7D9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6" y="1125238"/>
            <a:ext cx="6910710" cy="508115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272E826-EFB6-42B2-575D-B57FA6820421}"/>
              </a:ext>
            </a:extLst>
          </p:cNvPr>
          <p:cNvSpPr/>
          <p:nvPr/>
        </p:nvSpPr>
        <p:spPr>
          <a:xfrm>
            <a:off x="8421329" y="2766228"/>
            <a:ext cx="1592826" cy="14813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/>
          <p:cNvGrpSpPr/>
          <p:nvPr/>
        </p:nvGrpSpPr>
        <p:grpSpPr>
          <a:xfrm>
            <a:off x="770278" y="798032"/>
            <a:ext cx="16771083" cy="8774008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" name="Picture 9" descr="A tablet and pen on a table&#10;&#10;AI-generated content may be incorrect.">
            <a:extLst>
              <a:ext uri="{FF2B5EF4-FFF2-40B4-BE49-F238E27FC236}">
                <a16:creationId xmlns:a16="http://schemas.microsoft.com/office/drawing/2014/main" id="{0230A61B-AE96-C2E5-E4F5-E9B375CE5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4903" y="978858"/>
            <a:ext cx="16632819" cy="851011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86" name="Google Shape;86;p12"/>
          <p:cNvSpPr txBox="1"/>
          <p:nvPr/>
        </p:nvSpPr>
        <p:spPr>
          <a:xfrm>
            <a:off x="7469593" y="6780755"/>
            <a:ext cx="33060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Cuisine</a:t>
            </a:r>
            <a:endParaRPr sz="1800" dirty="0">
              <a:solidFill>
                <a:srgbClr val="FFC000"/>
              </a:solidFill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7469593" y="7644431"/>
            <a:ext cx="33060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 Intelligence</a:t>
            </a:r>
            <a:endParaRPr sz="1800" dirty="0"/>
          </a:p>
        </p:txBody>
      </p:sp>
      <p:sp>
        <p:nvSpPr>
          <p:cNvPr id="88" name="Google Shape;88;p12"/>
          <p:cNvSpPr txBox="1"/>
          <p:nvPr/>
        </p:nvSpPr>
        <p:spPr>
          <a:xfrm>
            <a:off x="2878314" y="6798396"/>
            <a:ext cx="33060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Starter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2878314" y="7675575"/>
            <a:ext cx="33060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 sz="1800"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12103688" y="6780755"/>
            <a:ext cx="379447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Party</a:t>
            </a:r>
            <a:endParaRPr sz="1800" dirty="0">
              <a:solidFill>
                <a:srgbClr val="FFC000"/>
              </a:solidFill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2295175" y="7675574"/>
            <a:ext cx="33060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Hands-On Practice </a:t>
            </a:r>
            <a:endParaRPr sz="1800" dirty="0"/>
          </a:p>
        </p:txBody>
      </p:sp>
      <p:sp>
        <p:nvSpPr>
          <p:cNvPr id="92" name="Google Shape;92;p12"/>
          <p:cNvSpPr txBox="1"/>
          <p:nvPr/>
        </p:nvSpPr>
        <p:spPr>
          <a:xfrm>
            <a:off x="4339826" y="1920206"/>
            <a:ext cx="9608349" cy="106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dirty="0"/>
          </a:p>
        </p:txBody>
      </p:sp>
      <p:pic>
        <p:nvPicPr>
          <p:cNvPr id="93" name="Google Shape;93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888" y="3738525"/>
            <a:ext cx="2111980" cy="211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07532" y="3738520"/>
            <a:ext cx="2111980" cy="211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7988" y="3738525"/>
            <a:ext cx="2111975" cy="21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ircuit board in the shape of a brain&#10;&#10;AI-generated content may be incorrect.">
            <a:extLst>
              <a:ext uri="{FF2B5EF4-FFF2-40B4-BE49-F238E27FC236}">
                <a16:creationId xmlns:a16="http://schemas.microsoft.com/office/drawing/2014/main" id="{EBE41322-25F2-E97B-1AE6-291B1822B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36121" y="3504013"/>
            <a:ext cx="5079114" cy="3137298"/>
          </a:xfrm>
          <a:prstGeom prst="rect">
            <a:avLst/>
          </a:prstGeom>
        </p:spPr>
      </p:pic>
      <p:pic>
        <p:nvPicPr>
          <p:cNvPr id="5" name="Picture 4" descr="A robot thinking in front of a blackboard with math formulas&#10;&#10;AI-generated content may be incorrect.">
            <a:extLst>
              <a:ext uri="{FF2B5EF4-FFF2-40B4-BE49-F238E27FC236}">
                <a16:creationId xmlns:a16="http://schemas.microsoft.com/office/drawing/2014/main" id="{13D755CC-25B9-4456-7DE8-F082AA748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2196268" y="3444784"/>
            <a:ext cx="4646145" cy="319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1C632-736D-5216-33A3-05F037AF89A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219" b="6219"/>
          <a:stretch/>
        </p:blipFill>
        <p:spPr>
          <a:xfrm>
            <a:off x="6657429" y="3504014"/>
            <a:ext cx="5403464" cy="315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321881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613453" y="3799124"/>
            <a:ext cx="841803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AI?</a:t>
            </a:r>
            <a:endParaRPr dirty="0"/>
          </a:p>
        </p:txBody>
      </p:sp>
      <p:pic>
        <p:nvPicPr>
          <p:cNvPr id="6" name="Picture 5" descr="A robot reading a book&#10;&#10;AI-generated content may be incorrect.">
            <a:extLst>
              <a:ext uri="{FF2B5EF4-FFF2-40B4-BE49-F238E27FC236}">
                <a16:creationId xmlns:a16="http://schemas.microsoft.com/office/drawing/2014/main" id="{73892E4D-C868-43F3-7142-C210D3B84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35" b="96643" l="1438" r="99681">
                        <a14:foregroundMark x1="9265" y1="61631" x2="11661" y2="68825"/>
                        <a14:foregroundMark x1="16773" y1="62830" x2="15495" y2="69305"/>
                        <a14:foregroundMark x1="4952" y1="78657" x2="6390" y2="82014"/>
                        <a14:foregroundMark x1="3994" y1="88489" x2="14217" y2="88729"/>
                        <a14:foregroundMark x1="30192" y1="88489" x2="36422" y2="87290"/>
                        <a14:foregroundMark x1="36422" y1="87290" x2="54633" y2="89688"/>
                        <a14:foregroundMark x1="54633" y1="89688" x2="65176" y2="86091"/>
                        <a14:foregroundMark x1="65176" y1="86091" x2="71885" y2="86331"/>
                        <a14:foregroundMark x1="71885" y1="86331" x2="73482" y2="87530"/>
                        <a14:foregroundMark x1="73482" y1="87530" x2="73482" y2="87530"/>
                        <a14:foregroundMark x1="73003" y1="92326" x2="58307" y2="91607"/>
                        <a14:foregroundMark x1="58307" y1="91607" x2="57348" y2="90647"/>
                        <a14:foregroundMark x1="72843" y1="11271" x2="71725" y2="16307"/>
                        <a14:foregroundMark x1="73642" y1="10072" x2="72684" y2="11990"/>
                        <a14:foregroundMark x1="72843" y1="10072" x2="73323" y2="8873"/>
                        <a14:foregroundMark x1="73323" y1="9592" x2="73323" y2="9592"/>
                        <a14:foregroundMark x1="37540" y1="9113" x2="38818" y2="14868"/>
                        <a14:foregroundMark x1="38818" y1="14868" x2="39137" y2="15348"/>
                        <a14:foregroundMark x1="81949" y1="88729" x2="93610" y2="87770"/>
                        <a14:foregroundMark x1="93610" y1="87770" x2="95367" y2="88010"/>
                        <a14:foregroundMark x1="8786" y1="95923" x2="13099" y2="95923"/>
                        <a14:foregroundMark x1="13099" y1="95923" x2="25240" y2="96882"/>
                        <a14:foregroundMark x1="25240" y1="96882" x2="38179" y2="93285"/>
                        <a14:foregroundMark x1="1438" y1="78657" x2="4313" y2="91127"/>
                        <a14:foregroundMark x1="97923" y1="79137" x2="99681" y2="88010"/>
                        <a14:foregroundMark x1="7188" y1="68585" x2="7188" y2="68585"/>
                        <a14:foregroundMark x1="7188" y1="68585" x2="7188" y2="68585"/>
                        <a14:foregroundMark x1="17572" y1="65947" x2="15815" y2="69305"/>
                        <a14:foregroundMark x1="18211" y1="62110" x2="16773" y2="66427"/>
                        <a14:foregroundMark x1="16454" y1="64748" x2="14537" y2="71223"/>
                        <a14:foregroundMark x1="14537" y1="71223" x2="14217" y2="71223"/>
                        <a14:foregroundMark x1="9105" y1="62590" x2="10863" y2="67866"/>
                        <a14:foregroundMark x1="10863" y1="67866" x2="10863" y2="67866"/>
                        <a14:foregroundMark x1="64384" y1="8946" x2="64696" y2="9113"/>
                        <a14:foregroundMark x1="43291" y1="57314" x2="42173" y2="58753"/>
                        <a14:foregroundMark x1="69169" y1="57074" x2="71246" y2="58753"/>
                        <a14:foregroundMark x1="70288" y1="56835" x2="71565" y2="60432"/>
                        <a14:foregroundMark x1="48562" y1="8633" x2="54313" y2="8153"/>
                        <a14:foregroundMark x1="58466" y1="7194" x2="62300" y2="8153"/>
                        <a14:foregroundMark x1="62300" y1="8153" x2="62460" y2="8153"/>
                        <a14:foregroundMark x1="64377" y1="9353" x2="64377" y2="9353"/>
                        <a14:foregroundMark x1="49042" y1="8393" x2="47284" y2="9113"/>
                        <a14:foregroundMark x1="49201" y1="9113" x2="52716" y2="7914"/>
                        <a14:backgroundMark x1="48598" y1="7525" x2="49062" y2="7413"/>
                        <a14:backgroundMark x1="46006" y1="8153" x2="46707" y2="7983"/>
                        <a14:backgroundMark x1="54945" y1="6612" x2="57827" y2="6235"/>
                        <a14:backgroundMark x1="62795" y1="7365" x2="63099" y2="7434"/>
                        <a14:backgroundMark x1="57827" y1="6235" x2="58815" y2="6460"/>
                        <a14:backgroundMark x1="62526" y1="7998" x2="64537" y2="8633"/>
                      </a14:backgroundRemoval>
                    </a14:imgEffect>
                  </a14:imgLayer>
                </a14:imgProps>
              </a:ext>
            </a:extLst>
          </a:blip>
          <a:srcRect r="13969" b="2288"/>
          <a:stretch/>
        </p:blipFill>
        <p:spPr>
          <a:xfrm>
            <a:off x="8969129" y="1481829"/>
            <a:ext cx="9318872" cy="7776472"/>
          </a:xfrm>
          <a:prstGeom prst="rect">
            <a:avLst/>
          </a:prstGeom>
        </p:spPr>
      </p:pic>
      <p:sp>
        <p:nvSpPr>
          <p:cNvPr id="104" name="Google Shape;104;p13"/>
          <p:cNvSpPr/>
          <p:nvPr/>
        </p:nvSpPr>
        <p:spPr>
          <a:xfrm>
            <a:off x="5606331" y="6702385"/>
            <a:ext cx="4009788" cy="3584615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/>
          <p:cNvSpPr txBox="1"/>
          <p:nvPr/>
        </p:nvSpPr>
        <p:spPr>
          <a:xfrm>
            <a:off x="2024420" y="6209942"/>
            <a:ext cx="634468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time is it? ⏳</a:t>
            </a:r>
            <a:endParaRPr lang="en-US" dirty="0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sp>
        <p:nvSpPr>
          <p:cNvPr id="2" name="Google Shape;105;p13">
            <a:extLst>
              <a:ext uri="{FF2B5EF4-FFF2-40B4-BE49-F238E27FC236}">
                <a16:creationId xmlns:a16="http://schemas.microsoft.com/office/drawing/2014/main" id="{C4777183-CB45-16EA-853E-6A1358C0D468}"/>
              </a:ext>
            </a:extLst>
          </p:cNvPr>
          <p:cNvSpPr txBox="1"/>
          <p:nvPr/>
        </p:nvSpPr>
        <p:spPr>
          <a:xfrm>
            <a:off x="1613453" y="8152410"/>
            <a:ext cx="6344686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It’s time for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Intelligence⌚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endParaRPr lang="en-KE" dirty="0"/>
            </a:p>
          </p:txBody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/>
          <p:cNvSpPr txBox="1"/>
          <p:nvPr/>
        </p:nvSpPr>
        <p:spPr>
          <a:xfrm>
            <a:off x="5265300" y="6875599"/>
            <a:ext cx="403550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computers to understand data. </a:t>
            </a:r>
            <a:endParaRPr sz="1800" dirty="0"/>
          </a:p>
        </p:txBody>
      </p:sp>
      <p:sp>
        <p:nvSpPr>
          <p:cNvPr id="64" name="Google Shape;64;p11"/>
          <p:cNvSpPr txBox="1"/>
          <p:nvPr/>
        </p:nvSpPr>
        <p:spPr>
          <a:xfrm>
            <a:off x="1558562" y="1724347"/>
            <a:ext cx="14870342" cy="129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Artificial Intelligence is:</a:t>
            </a:r>
            <a:endParaRPr dirty="0"/>
          </a:p>
        </p:txBody>
      </p:sp>
      <p:sp>
        <p:nvSpPr>
          <p:cNvPr id="65" name="Google Shape;65;p11"/>
          <p:cNvSpPr txBox="1"/>
          <p:nvPr/>
        </p:nvSpPr>
        <p:spPr>
          <a:xfrm>
            <a:off x="761328" y="6865489"/>
            <a:ext cx="4414269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Simulating human behavior on computers. </a:t>
            </a:r>
            <a:endParaRPr sz="1800" dirty="0"/>
          </a:p>
        </p:txBody>
      </p:sp>
      <p:sp>
        <p:nvSpPr>
          <p:cNvPr id="66" name="Google Shape;66;p11"/>
          <p:cNvSpPr txBox="1"/>
          <p:nvPr/>
        </p:nvSpPr>
        <p:spPr>
          <a:xfrm>
            <a:off x="1558562" y="3273000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AI</a:t>
            </a:r>
            <a:endParaRPr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5194648" y="3315065"/>
            <a:ext cx="4239883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Machine Learning</a:t>
            </a:r>
            <a:endParaRPr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9714644" y="6875599"/>
            <a:ext cx="356493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Enabling computers to extract data.</a:t>
            </a:r>
            <a:endParaRPr sz="18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9733695" y="3328255"/>
            <a:ext cx="3545887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Deep Learning</a:t>
            </a:r>
            <a:endParaRPr dirty="0"/>
          </a:p>
        </p:txBody>
      </p:sp>
      <p:cxnSp>
        <p:nvCxnSpPr>
          <p:cNvPr id="70" name="Google Shape;70;p11"/>
          <p:cNvCxnSpPr/>
          <p:nvPr/>
        </p:nvCxnSpPr>
        <p:spPr>
          <a:xfrm>
            <a:off x="5026015" y="33223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9584112" y="33150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close-up of a person">
            <a:extLst>
              <a:ext uri="{FF2B5EF4-FFF2-40B4-BE49-F238E27FC236}">
                <a16:creationId xmlns:a16="http://schemas.microsoft.com/office/drawing/2014/main" id="{39B6D0C9-B950-E276-93CD-E9DDACBF5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00108" y="4107208"/>
            <a:ext cx="4294788" cy="2588493"/>
          </a:xfrm>
          <a:prstGeom prst="rect">
            <a:avLst/>
          </a:prstGeom>
        </p:spPr>
      </p:pic>
      <p:cxnSp>
        <p:nvCxnSpPr>
          <p:cNvPr id="4" name="Google Shape;71;p11">
            <a:extLst>
              <a:ext uri="{FF2B5EF4-FFF2-40B4-BE49-F238E27FC236}">
                <a16:creationId xmlns:a16="http://schemas.microsoft.com/office/drawing/2014/main" id="{08ECACE5-43D9-8D82-4A7A-D57EEBC550D9}"/>
              </a:ext>
            </a:extLst>
          </p:cNvPr>
          <p:cNvCxnSpPr/>
          <p:nvPr/>
        </p:nvCxnSpPr>
        <p:spPr>
          <a:xfrm>
            <a:off x="13379818" y="327300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69;p11">
            <a:extLst>
              <a:ext uri="{FF2B5EF4-FFF2-40B4-BE49-F238E27FC236}">
                <a16:creationId xmlns:a16="http://schemas.microsoft.com/office/drawing/2014/main" id="{E59B46DA-99E6-D112-B1E0-0362FB0CC594}"/>
              </a:ext>
            </a:extLst>
          </p:cNvPr>
          <p:cNvSpPr txBox="1"/>
          <p:nvPr/>
        </p:nvSpPr>
        <p:spPr>
          <a:xfrm>
            <a:off x="13553988" y="3273000"/>
            <a:ext cx="3545887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Robotics</a:t>
            </a:r>
            <a:endParaRPr dirty="0"/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47CCDED3-B479-07B2-C0F9-7CA1F6B9EEF7}"/>
              </a:ext>
            </a:extLst>
          </p:cNvPr>
          <p:cNvSpPr txBox="1"/>
          <p:nvPr/>
        </p:nvSpPr>
        <p:spPr>
          <a:xfrm>
            <a:off x="13313913" y="6875599"/>
            <a:ext cx="3564938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Computers acting like humans.</a:t>
            </a:r>
            <a:endParaRPr sz="1800" dirty="0"/>
          </a:p>
        </p:txBody>
      </p:sp>
      <p:pic>
        <p:nvPicPr>
          <p:cNvPr id="8" name="Picture 7" descr="A close-up of a network of icons&#10;&#10;AI-generated content may be incorrect.">
            <a:extLst>
              <a:ext uri="{FF2B5EF4-FFF2-40B4-BE49-F238E27FC236}">
                <a16:creationId xmlns:a16="http://schemas.microsoft.com/office/drawing/2014/main" id="{C50A49FE-AEB7-753D-0A5F-338988946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669067" y="4047479"/>
            <a:ext cx="3676420" cy="2648222"/>
          </a:xfrm>
          <a:prstGeom prst="rect">
            <a:avLst/>
          </a:prstGeom>
        </p:spPr>
      </p:pic>
      <p:pic>
        <p:nvPicPr>
          <p:cNvPr id="11" name="Picture 10" descr="A computer room with a logo&#10;&#10;AI-generated content may be incorrect.">
            <a:extLst>
              <a:ext uri="{FF2B5EF4-FFF2-40B4-BE49-F238E27FC236}">
                <a16:creationId xmlns:a16="http://schemas.microsoft.com/office/drawing/2014/main" id="{6B72DA91-34BB-48BA-BB73-E5A9328AA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3521" y="4089084"/>
            <a:ext cx="3987373" cy="2606617"/>
          </a:xfrm>
          <a:prstGeom prst="rect">
            <a:avLst/>
          </a:prstGeom>
        </p:spPr>
      </p:pic>
      <p:pic>
        <p:nvPicPr>
          <p:cNvPr id="14" name="Picture 13" descr="A white robot on a black background&#10;&#10;AI-generated content may be incorrect.">
            <a:extLst>
              <a:ext uri="{FF2B5EF4-FFF2-40B4-BE49-F238E27FC236}">
                <a16:creationId xmlns:a16="http://schemas.microsoft.com/office/drawing/2014/main" id="{2371BCEA-BF25-C010-9DA4-E3CC101803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587269" y="3864452"/>
            <a:ext cx="2443268" cy="3014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  <p:bldP spid="68" grpId="0"/>
      <p:bldP spid="69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0" name="Google Shape;130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5"/>
          <p:cNvSpPr txBox="1"/>
          <p:nvPr/>
        </p:nvSpPr>
        <p:spPr>
          <a:xfrm>
            <a:off x="1226633" y="1028700"/>
            <a:ext cx="76377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AI Modeling </a:t>
            </a:r>
            <a:endParaRPr dirty="0"/>
          </a:p>
        </p:txBody>
      </p:sp>
      <p:sp>
        <p:nvSpPr>
          <p:cNvPr id="134" name="Google Shape;134;p15"/>
          <p:cNvSpPr/>
          <p:nvPr/>
        </p:nvSpPr>
        <p:spPr>
          <a:xfrm>
            <a:off x="8694433" y="9347210"/>
            <a:ext cx="2101386" cy="847874"/>
          </a:xfrm>
          <a:custGeom>
            <a:avLst/>
            <a:gdLst/>
            <a:ahLst/>
            <a:cxnLst/>
            <a:rect l="l" t="t" r="r" b="b"/>
            <a:pathLst>
              <a:path w="2101386" h="1113735" extrusionOk="0">
                <a:moveTo>
                  <a:pt x="0" y="0"/>
                </a:moveTo>
                <a:lnTo>
                  <a:pt x="2101387" y="0"/>
                </a:lnTo>
                <a:lnTo>
                  <a:pt x="2101387" y="1113735"/>
                </a:lnTo>
                <a:lnTo>
                  <a:pt x="0" y="1113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282B1-CCB5-D8F8-C2B4-83A395631AD4}"/>
              </a:ext>
            </a:extLst>
          </p:cNvPr>
          <p:cNvSpPr txBox="1"/>
          <p:nvPr/>
        </p:nvSpPr>
        <p:spPr>
          <a:xfrm>
            <a:off x="777407" y="2271772"/>
            <a:ext cx="981193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Imagine teaching a toddler to recognize cats. You show them lots of cat pictures 🐱, point out features like whiskers and tails, and eventually, they learn to shout “CAT!” when they see one.</a:t>
            </a:r>
          </a:p>
          <a:p>
            <a:endParaRPr lang="en-US" sz="2800" b="1" dirty="0">
              <a:solidFill>
                <a:srgbClr val="FFC000"/>
              </a:solidFill>
            </a:endParaRPr>
          </a:p>
          <a:p>
            <a:r>
              <a:rPr lang="en-US" sz="2800" b="1" dirty="0">
                <a:solidFill>
                  <a:srgbClr val="FFC000"/>
                </a:solidFill>
              </a:rPr>
              <a:t>AI modeling works similarly! It’s like training a “digital brain” by feeding it tons of examples (data) so it can learn patterns and make smart guesses (like spotting cats, predicting the weather, or recommending your next Netflix binge).</a:t>
            </a:r>
          </a:p>
          <a:p>
            <a:endParaRPr lang="en-US" sz="2800" dirty="0">
              <a:solidFill>
                <a:srgbClr val="FFC000"/>
              </a:solidFill>
            </a:endParaRPr>
          </a:p>
          <a:p>
            <a:r>
              <a:rPr lang="en-US" sz="2800" b="1" dirty="0">
                <a:solidFill>
                  <a:srgbClr val="FFC000"/>
                </a:solidFill>
              </a:rPr>
              <a:t>In a nutshell:</a:t>
            </a:r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AI model = Recipe + Data + Practice → Smart decisions!</a:t>
            </a:r>
          </a:p>
          <a:p>
            <a:endParaRPr lang="en-US" sz="2800" b="1" dirty="0">
              <a:solidFill>
                <a:srgbClr val="FFC000"/>
              </a:solidFill>
            </a:endParaRPr>
          </a:p>
          <a:p>
            <a:r>
              <a:rPr lang="en-US" sz="2800" b="1" dirty="0">
                <a:solidFill>
                  <a:srgbClr val="FFC000"/>
                </a:solidFill>
              </a:rPr>
              <a:t>No magic, just math + practice—and voilà, your AI becomes a mini-expert! 🧠✨</a:t>
            </a:r>
            <a:endParaRPr lang="en-KE" sz="2800" b="1" dirty="0">
              <a:solidFill>
                <a:srgbClr val="FFC000"/>
              </a:solidFill>
            </a:endParaRPr>
          </a:p>
        </p:txBody>
      </p:sp>
      <p:pic>
        <p:nvPicPr>
          <p:cNvPr id="4" name="Picture 3" descr="A robot sitting at a desk&#10;&#10;AI-generated content may be incorrect.">
            <a:extLst>
              <a:ext uri="{FF2B5EF4-FFF2-40B4-BE49-F238E27FC236}">
                <a16:creationId xmlns:a16="http://schemas.microsoft.com/office/drawing/2014/main" id="{BBC2C512-8944-8771-6956-947FA47CB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95819" y="2271772"/>
            <a:ext cx="7492181" cy="5600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-759672" y="-737708"/>
            <a:ext cx="14298691" cy="10446021"/>
            <a:chOff x="0" y="-47625"/>
            <a:chExt cx="4080543" cy="2751216"/>
          </a:xfrm>
        </p:grpSpPr>
        <p:sp>
          <p:nvSpPr>
            <p:cNvPr id="162" name="Google Shape;162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334423" y="536124"/>
              <a:ext cx="374612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KE" dirty="0"/>
            </a:p>
          </p:txBody>
        </p:sp>
      </p:grpSp>
      <p:sp>
        <p:nvSpPr>
          <p:cNvPr id="163" name="Google Shape;163;p17"/>
          <p:cNvSpPr txBox="1"/>
          <p:nvPr/>
        </p:nvSpPr>
        <p:spPr>
          <a:xfrm>
            <a:off x="678425" y="5444807"/>
            <a:ext cx="9089431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dirty="0">
                <a:solidFill>
                  <a:srgbClr val="FCFCFC"/>
                </a:solidFill>
                <a:effectLst/>
                <a:latin typeface="Inter"/>
              </a:rPr>
              <a:t>Document Intelligence = Your </a:t>
            </a:r>
            <a:r>
              <a:rPr lang="en-US" sz="4000" b="0" i="1" dirty="0">
                <a:solidFill>
                  <a:srgbClr val="FCFCFC"/>
                </a:solidFill>
                <a:effectLst/>
                <a:latin typeface="Inter"/>
              </a:rPr>
              <a:t>lazy Sunday</a:t>
            </a:r>
            <a:r>
              <a:rPr lang="en-US" sz="4000" b="0" i="0" dirty="0">
                <a:solidFill>
                  <a:srgbClr val="FCFCFC"/>
                </a:solidFill>
                <a:effectLst/>
                <a:latin typeface="Inter"/>
              </a:rPr>
              <a:t> but for boring admin tasks. Let the robots handle the paper cuts! 🦾📑✨</a:t>
            </a:r>
            <a:endParaRPr dirty="0"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67" name="Google Shape;167;p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855406" y="3796982"/>
            <a:ext cx="734317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DI?</a:t>
            </a:r>
            <a:endParaRPr dirty="0"/>
          </a:p>
        </p:txBody>
      </p:sp>
      <p:pic>
        <p:nvPicPr>
          <p:cNvPr id="3" name="Picture 2" descr="A robot holding a book&#10;&#10;AI-generated content may be incorrect.">
            <a:extLst>
              <a:ext uri="{FF2B5EF4-FFF2-40B4-BE49-F238E27FC236}">
                <a16:creationId xmlns:a16="http://schemas.microsoft.com/office/drawing/2014/main" id="{E823E102-A7B7-16C8-202C-A06CB753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409" y="-180825"/>
            <a:ext cx="7343172" cy="10740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13241538" y="3784462"/>
            <a:ext cx="1943799" cy="1943799"/>
          </a:xfrm>
          <a:custGeom>
            <a:avLst/>
            <a:gdLst/>
            <a:ahLst/>
            <a:cxnLst/>
            <a:rect l="l" t="t" r="r" b="b"/>
            <a:pathLst>
              <a:path w="1943799" h="1943799" extrusionOk="0">
                <a:moveTo>
                  <a:pt x="0" y="0"/>
                </a:moveTo>
                <a:lnTo>
                  <a:pt x="1943799" y="0"/>
                </a:lnTo>
                <a:lnTo>
                  <a:pt x="1943799" y="1943799"/>
                </a:lnTo>
                <a:lnTo>
                  <a:pt x="0" y="1943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3" name="Google Shape;143;p16"/>
          <p:cNvSpPr txBox="1"/>
          <p:nvPr/>
        </p:nvSpPr>
        <p:spPr>
          <a:xfrm>
            <a:off x="1312606" y="1482214"/>
            <a:ext cx="15795523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Document Intelligence Processing</a:t>
            </a:r>
            <a:endParaRPr sz="1100" dirty="0"/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l="16827" t="29632" r="67506" b="42797"/>
          <a:stretch/>
        </p:blipFill>
        <p:spPr>
          <a:xfrm>
            <a:off x="3095575" y="3169675"/>
            <a:ext cx="2865050" cy="28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4">
            <a:alphaModFix/>
          </a:blip>
          <a:srcRect l="45660" t="29632" r="42050" b="42797"/>
          <a:stretch/>
        </p:blipFill>
        <p:spPr>
          <a:xfrm>
            <a:off x="8368723" y="3169675"/>
            <a:ext cx="2247598" cy="28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document process&#10;&#10;AI-generated content may be incorrect.">
            <a:extLst>
              <a:ext uri="{FF2B5EF4-FFF2-40B4-BE49-F238E27FC236}">
                <a16:creationId xmlns:a16="http://schemas.microsoft.com/office/drawing/2014/main" id="{530685D9-7BB3-9CF4-EE3E-53CD7C4946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213" t="19867" r="1266" b="6428"/>
          <a:stretch/>
        </p:blipFill>
        <p:spPr>
          <a:xfrm>
            <a:off x="1688690" y="3048847"/>
            <a:ext cx="15043354" cy="59141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10A4B71F-0BC7-2D68-3324-AD143409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id="{08AA5B2D-F381-13FD-9B33-6294D8A92FA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id="{9FB17DA8-C32B-438E-4206-B6644C018884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id="{097F4699-CFFA-8A7D-0794-112FBE7B5CA1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id="{5172A2A0-0D69-B6ED-68AC-208BEDC23FC1}"/>
              </a:ext>
            </a:extLst>
          </p:cNvPr>
          <p:cNvGrpSpPr/>
          <p:nvPr/>
        </p:nvGrpSpPr>
        <p:grpSpPr>
          <a:xfrm>
            <a:off x="457200" y="900529"/>
            <a:ext cx="17417845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id="{2BF139FB-83D7-6DC1-C075-868891E45B21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  <p:txBody>
            <a:bodyPr/>
            <a:lstStyle/>
            <a:p>
              <a:pPr marL="285750" indent="-285750">
                <a:buClr>
                  <a:schemeClr val="accent5"/>
                </a:buClr>
                <a:buFont typeface="Wingdings" panose="05000000000000000000" pitchFamily="2" charset="2"/>
                <a:buChar char="q"/>
              </a:pPr>
              <a:endParaRPr lang="en-KE" dirty="0"/>
            </a:p>
          </p:txBody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id="{4BDFB5F2-C909-EA29-8295-54336DEC7B3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285750" marR="0" lvl="0" indent="-28575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Font typeface="Wingdings" panose="05000000000000000000" pitchFamily="2" charset="2"/>
                <a:buChar char="q"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>
            <a:extLst>
              <a:ext uri="{FF2B5EF4-FFF2-40B4-BE49-F238E27FC236}">
                <a16:creationId xmlns:a16="http://schemas.microsoft.com/office/drawing/2014/main" id="{EDCD596E-CBED-853A-300D-11B58605C534}"/>
              </a:ext>
            </a:extLst>
          </p:cNvPr>
          <p:cNvSpPr txBox="1"/>
          <p:nvPr/>
        </p:nvSpPr>
        <p:spPr>
          <a:xfrm>
            <a:off x="5236385" y="4156758"/>
            <a:ext cx="4338482" cy="47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</a:pPr>
            <a:r>
              <a:rPr lang="en-US" sz="2400" b="0" i="1" dirty="0">
                <a:solidFill>
                  <a:schemeClr val="accent5"/>
                </a:solidFill>
                <a:effectLst/>
                <a:latin typeface="Inter"/>
              </a:rPr>
              <a:t>“Is this a lab report or a patient form?”</a:t>
            </a:r>
            <a:b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</a:b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AI uses:</a:t>
            </a: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chemeClr val="accent5"/>
                </a:solidFill>
                <a:effectLst/>
                <a:latin typeface="Inter"/>
              </a:rPr>
              <a:t>OCR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Reads text from images (like a robot librarian </a:t>
            </a:r>
            <a:r>
              <a:rPr lang="en-KE" sz="2400" b="0" i="0" dirty="0">
                <a:solidFill>
                  <a:schemeClr val="accent5"/>
                </a:solidFill>
                <a:effectLst/>
                <a:latin typeface="Inter"/>
              </a:rPr>
              <a:t>📖).</a:t>
            </a:r>
            <a:endParaRPr lang="en-US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KE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chemeClr val="accent5"/>
                </a:solidFill>
                <a:effectLst/>
                <a:latin typeface="Inter"/>
              </a:rPr>
              <a:t>NLP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Understands context (e.g., “Patient BMI: 24” = health data!).</a:t>
            </a: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chemeClr val="accent5"/>
                </a:solidFill>
                <a:effectLst/>
                <a:latin typeface="Inter"/>
              </a:rPr>
              <a:t>Computer Vision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Spots logos, tables, or handwritten notes (</a:t>
            </a:r>
            <a:r>
              <a:rPr lang="en-KE" sz="2400" b="0" i="0" dirty="0">
                <a:solidFill>
                  <a:schemeClr val="accent5"/>
                </a:solidFill>
                <a:effectLst/>
                <a:latin typeface="Inter"/>
              </a:rPr>
              <a:t>👀 </a:t>
            </a:r>
            <a:r>
              <a:rPr lang="en-US" sz="2400" b="0" i="1" dirty="0">
                <a:solidFill>
                  <a:schemeClr val="accent5"/>
                </a:solidFill>
                <a:effectLst/>
                <a:latin typeface="Inter"/>
              </a:rPr>
              <a:t>I see you, Dr. Scribble!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).</a:t>
            </a:r>
          </a:p>
        </p:txBody>
      </p:sp>
      <p:sp>
        <p:nvSpPr>
          <p:cNvPr id="64" name="Google Shape;64;p11">
            <a:extLst>
              <a:ext uri="{FF2B5EF4-FFF2-40B4-BE49-F238E27FC236}">
                <a16:creationId xmlns:a16="http://schemas.microsoft.com/office/drawing/2014/main" id="{2803B493-0416-7C72-55CD-81447317F90F}"/>
              </a:ext>
            </a:extLst>
          </p:cNvPr>
          <p:cNvSpPr txBox="1"/>
          <p:nvPr/>
        </p:nvSpPr>
        <p:spPr>
          <a:xfrm>
            <a:off x="1573311" y="1444580"/>
            <a:ext cx="1487034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C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Let’s apply DIP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📄 AI Document Digitization in Healthcare</a:t>
            </a:r>
            <a:endParaRPr sz="700" dirty="0"/>
          </a:p>
        </p:txBody>
      </p:sp>
      <p:sp>
        <p:nvSpPr>
          <p:cNvPr id="65" name="Google Shape;65;p11">
            <a:extLst>
              <a:ext uri="{FF2B5EF4-FFF2-40B4-BE49-F238E27FC236}">
                <a16:creationId xmlns:a16="http://schemas.microsoft.com/office/drawing/2014/main" id="{B17F5C6C-D95D-983E-5C08-9C123B494FFD}"/>
              </a:ext>
            </a:extLst>
          </p:cNvPr>
          <p:cNvSpPr txBox="1"/>
          <p:nvPr/>
        </p:nvSpPr>
        <p:spPr>
          <a:xfrm>
            <a:off x="782087" y="4162361"/>
            <a:ext cx="4178023" cy="45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</a:pPr>
            <a:r>
              <a:rPr lang="en-US" sz="2400" b="0" i="1" dirty="0">
                <a:solidFill>
                  <a:schemeClr val="accent5"/>
                </a:solidFill>
                <a:effectLst/>
                <a:latin typeface="Inter"/>
              </a:rPr>
              <a:t>Before AI can work, it tidies up!</a:t>
            </a:r>
            <a:endParaRPr lang="en-US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chemeClr val="accent5"/>
                </a:solidFill>
                <a:effectLst/>
                <a:latin typeface="Inter"/>
              </a:rPr>
              <a:t>Binarization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Turns docs black-and-white (like a fancy photocopier).</a:t>
            </a: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chemeClr val="accent5"/>
                </a:solidFill>
                <a:effectLst/>
                <a:latin typeface="Inter"/>
              </a:rPr>
              <a:t>Noise Reduction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Erases coffee stains &amp; crumples (goodbye, latte accidents!).</a:t>
            </a: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chemeClr val="accent5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 err="1">
                <a:solidFill>
                  <a:schemeClr val="accent5"/>
                </a:solidFill>
                <a:effectLst/>
                <a:latin typeface="Inter"/>
              </a:rPr>
              <a:t>Deskewing</a:t>
            </a:r>
            <a:r>
              <a:rPr lang="en-US" sz="2400" b="0" i="0" dirty="0">
                <a:solidFill>
                  <a:schemeClr val="accent5"/>
                </a:solidFill>
                <a:effectLst/>
                <a:latin typeface="Inter"/>
              </a:rPr>
              <a:t>: Fixes crooked scans (no more sideways prescriptions!).</a:t>
            </a:r>
          </a:p>
        </p:txBody>
      </p:sp>
      <p:sp>
        <p:nvSpPr>
          <p:cNvPr id="66" name="Google Shape;66;p11">
            <a:extLst>
              <a:ext uri="{FF2B5EF4-FFF2-40B4-BE49-F238E27FC236}">
                <a16:creationId xmlns:a16="http://schemas.microsoft.com/office/drawing/2014/main" id="{F98A8242-F7D9-4570-CF97-E66C321C7A67}"/>
              </a:ext>
            </a:extLst>
          </p:cNvPr>
          <p:cNvSpPr txBox="1"/>
          <p:nvPr/>
        </p:nvSpPr>
        <p:spPr>
          <a:xfrm>
            <a:off x="1217108" y="2885913"/>
            <a:ext cx="3267223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1. 🧹 Pre-Processing: The "Clean-Up Crew"</a:t>
            </a:r>
            <a:endParaRPr lang="en-KE" sz="1050" dirty="0"/>
          </a:p>
        </p:txBody>
      </p:sp>
      <p:sp>
        <p:nvSpPr>
          <p:cNvPr id="67" name="Google Shape;67;p11">
            <a:extLst>
              <a:ext uri="{FF2B5EF4-FFF2-40B4-BE49-F238E27FC236}">
                <a16:creationId xmlns:a16="http://schemas.microsoft.com/office/drawing/2014/main" id="{7B628B21-9799-52A7-1AFF-5828263AC522}"/>
              </a:ext>
            </a:extLst>
          </p:cNvPr>
          <p:cNvSpPr txBox="1"/>
          <p:nvPr/>
        </p:nvSpPr>
        <p:spPr>
          <a:xfrm>
            <a:off x="5001836" y="2859447"/>
            <a:ext cx="4654299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2. 🧠 Intelligent Classification: The "Sorting Hat"</a:t>
            </a:r>
            <a:endParaRPr sz="1050" dirty="0"/>
          </a:p>
        </p:txBody>
      </p:sp>
      <p:sp>
        <p:nvSpPr>
          <p:cNvPr id="68" name="Google Shape;68;p11">
            <a:extLst>
              <a:ext uri="{FF2B5EF4-FFF2-40B4-BE49-F238E27FC236}">
                <a16:creationId xmlns:a16="http://schemas.microsoft.com/office/drawing/2014/main" id="{E51CEBFF-C4AB-BCE6-5094-5C81BE2BAABA}"/>
              </a:ext>
            </a:extLst>
          </p:cNvPr>
          <p:cNvSpPr txBox="1"/>
          <p:nvPr/>
        </p:nvSpPr>
        <p:spPr>
          <a:xfrm>
            <a:off x="9656135" y="4156758"/>
            <a:ext cx="3639706" cy="442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</a:pP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Digs out hidden gems from the docs!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</a:pPr>
            <a:endParaRPr lang="en-US" sz="24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FCFCFC"/>
                </a:solidFill>
                <a:effectLst/>
                <a:latin typeface="Inter"/>
              </a:rPr>
              <a:t>Deep Learning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: Finds patterns (e.g., “Medication: </a:t>
            </a: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[illegible word]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 → </a:t>
            </a: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Amoxicillin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”).</a:t>
            </a: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FCFCFC"/>
                </a:solidFill>
                <a:effectLst/>
                <a:latin typeface="Inter"/>
              </a:rPr>
              <a:t>Handwriting Vision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: Decodes doctor handwriting (</a:t>
            </a:r>
            <a:r>
              <a:rPr lang="en-KE" sz="2400" b="0" i="0" dirty="0">
                <a:solidFill>
                  <a:srgbClr val="FCFCFC"/>
                </a:solidFill>
                <a:effectLst/>
                <a:latin typeface="Inter"/>
              </a:rPr>
              <a:t>🖋️ </a:t>
            </a: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It’s a superhero skill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).</a:t>
            </a:r>
          </a:p>
        </p:txBody>
      </p:sp>
      <p:sp>
        <p:nvSpPr>
          <p:cNvPr id="69" name="Google Shape;69;p11">
            <a:extLst>
              <a:ext uri="{FF2B5EF4-FFF2-40B4-BE49-F238E27FC236}">
                <a16:creationId xmlns:a16="http://schemas.microsoft.com/office/drawing/2014/main" id="{296EF846-75EC-5C0C-5F77-777200CDAF43}"/>
              </a:ext>
            </a:extLst>
          </p:cNvPr>
          <p:cNvSpPr txBox="1"/>
          <p:nvPr/>
        </p:nvSpPr>
        <p:spPr>
          <a:xfrm>
            <a:off x="9762886" y="2885912"/>
            <a:ext cx="3545887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3. 🔍 Data Extraction: The "Treasure Hunter"</a:t>
            </a:r>
            <a:endParaRPr lang="en-US" sz="1050" dirty="0"/>
          </a:p>
        </p:txBody>
      </p:sp>
      <p:cxnSp>
        <p:nvCxnSpPr>
          <p:cNvPr id="70" name="Google Shape;70;p11">
            <a:extLst>
              <a:ext uri="{FF2B5EF4-FFF2-40B4-BE49-F238E27FC236}">
                <a16:creationId xmlns:a16="http://schemas.microsoft.com/office/drawing/2014/main" id="{B06D8618-9CE2-27E6-AC43-33F9D6CE5973}"/>
              </a:ext>
            </a:extLst>
          </p:cNvPr>
          <p:cNvCxnSpPr/>
          <p:nvPr/>
        </p:nvCxnSpPr>
        <p:spPr>
          <a:xfrm>
            <a:off x="5069672" y="3366044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>
            <a:extLst>
              <a:ext uri="{FF2B5EF4-FFF2-40B4-BE49-F238E27FC236}">
                <a16:creationId xmlns:a16="http://schemas.microsoft.com/office/drawing/2014/main" id="{FB0B3153-D732-0031-F4E6-D540EA486280}"/>
              </a:ext>
            </a:extLst>
          </p:cNvPr>
          <p:cNvCxnSpPr/>
          <p:nvPr/>
        </p:nvCxnSpPr>
        <p:spPr>
          <a:xfrm>
            <a:off x="9584112" y="33150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71;p11">
            <a:extLst>
              <a:ext uri="{FF2B5EF4-FFF2-40B4-BE49-F238E27FC236}">
                <a16:creationId xmlns:a16="http://schemas.microsoft.com/office/drawing/2014/main" id="{9208091F-77D2-72B6-261D-308038512C5A}"/>
              </a:ext>
            </a:extLst>
          </p:cNvPr>
          <p:cNvCxnSpPr/>
          <p:nvPr/>
        </p:nvCxnSpPr>
        <p:spPr>
          <a:xfrm>
            <a:off x="13379818" y="3273000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69;p11">
            <a:extLst>
              <a:ext uri="{FF2B5EF4-FFF2-40B4-BE49-F238E27FC236}">
                <a16:creationId xmlns:a16="http://schemas.microsoft.com/office/drawing/2014/main" id="{31CCD18A-9978-F011-0F95-47618E6B6B0E}"/>
              </a:ext>
            </a:extLst>
          </p:cNvPr>
          <p:cNvSpPr txBox="1"/>
          <p:nvPr/>
        </p:nvSpPr>
        <p:spPr>
          <a:xfrm>
            <a:off x="13650076" y="2885911"/>
            <a:ext cx="3855837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4. ✅ Domain Validation: The "Fact Checker"</a:t>
            </a:r>
            <a:endParaRPr sz="1050" dirty="0"/>
          </a:p>
        </p:txBody>
      </p:sp>
      <p:sp>
        <p:nvSpPr>
          <p:cNvPr id="6" name="Google Shape;68;p11">
            <a:extLst>
              <a:ext uri="{FF2B5EF4-FFF2-40B4-BE49-F238E27FC236}">
                <a16:creationId xmlns:a16="http://schemas.microsoft.com/office/drawing/2014/main" id="{E2189BF3-6063-E440-6BF4-D33399D50461}"/>
              </a:ext>
            </a:extLst>
          </p:cNvPr>
          <p:cNvSpPr txBox="1"/>
          <p:nvPr/>
        </p:nvSpPr>
        <p:spPr>
          <a:xfrm>
            <a:off x="13504138" y="4167455"/>
            <a:ext cx="4265636" cy="477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</a:pP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“Does this make sense for healthcare?”</a:t>
            </a:r>
            <a:endParaRPr lang="en-US" sz="24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FCFCFC"/>
                </a:solidFill>
                <a:effectLst/>
                <a:latin typeface="Inter"/>
              </a:rPr>
              <a:t>Fuzzy Logic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: Guesses missing info (e.g., “</a:t>
            </a:r>
            <a:r>
              <a:rPr lang="en-US" sz="2400" b="0" i="0" dirty="0" err="1">
                <a:solidFill>
                  <a:srgbClr val="FCFCFC"/>
                </a:solidFill>
                <a:effectLst/>
                <a:latin typeface="Inter"/>
              </a:rPr>
              <a:t>Patien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… Smith” → “Patient: John Smith”).</a:t>
            </a:r>
          </a:p>
          <a:p>
            <a:pPr marL="342900" indent="-34290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 err="1">
                <a:solidFill>
                  <a:srgbClr val="FCFCFC"/>
                </a:solidFill>
                <a:effectLst/>
                <a:latin typeface="Inter"/>
              </a:rPr>
              <a:t>RegEx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: Matches patterns (e.g., spots a phone number: </a:t>
            </a: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+254-712-345-678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).</a:t>
            </a: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FCFCFC"/>
              </a:solidFill>
              <a:effectLst/>
              <a:latin typeface="Inter"/>
            </a:endParaRPr>
          </a:p>
          <a:p>
            <a:pPr marL="342900" indent="-3429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FCFCFC"/>
                </a:solidFill>
                <a:effectLst/>
                <a:latin typeface="Inter"/>
              </a:rPr>
              <a:t>Rules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: Flags weird stuff (e.g., “Blood Pressure: 300/200” → </a:t>
            </a:r>
            <a:r>
              <a:rPr lang="en-KE" sz="2400" b="0" i="0" dirty="0">
                <a:solidFill>
                  <a:srgbClr val="FCFCFC"/>
                </a:solidFill>
                <a:effectLst/>
                <a:latin typeface="Inter"/>
              </a:rPr>
              <a:t>🚨 </a:t>
            </a:r>
            <a:r>
              <a:rPr lang="en-US" sz="2400" b="0" i="1" dirty="0">
                <a:solidFill>
                  <a:srgbClr val="FCFCFC"/>
                </a:solidFill>
                <a:effectLst/>
                <a:latin typeface="Inter"/>
              </a:rPr>
              <a:t>Alert!</a:t>
            </a:r>
            <a:r>
              <a:rPr lang="en-US" sz="2400" b="0" i="0" dirty="0">
                <a:solidFill>
                  <a:srgbClr val="FCFCFC"/>
                </a:solidFill>
                <a:effectLst/>
                <a:latin typeface="Inter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96079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  <p:bldP spid="68" grpId="0"/>
      <p:bldP spid="69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850</Words>
  <Application>Microsoft Office PowerPoint</Application>
  <PresentationFormat>Custom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PT Serif</vt:lpstr>
      <vt:lpstr>Arial</vt:lpstr>
      <vt:lpstr>Noto Sans</vt:lpstr>
      <vt:lpstr>Calibri</vt:lpstr>
      <vt:lpstr>Inter</vt:lpstr>
      <vt:lpstr>Archivo Black</vt:lpstr>
      <vt:lpstr>High Tower Text</vt:lpstr>
      <vt:lpstr>Wingdings</vt:lpstr>
      <vt:lpstr>Cyber-Futuristic AI Technology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Zeni_Bets</dc:creator>
  <cp:lastModifiedBy>chakin kim</cp:lastModifiedBy>
  <cp:revision>10</cp:revision>
  <dcterms:modified xsi:type="dcterms:W3CDTF">2025-03-24T08:05:40Z</dcterms:modified>
</cp:coreProperties>
</file>